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8" r:id="rId2"/>
    <p:sldId id="400" r:id="rId3"/>
    <p:sldId id="393" r:id="rId4"/>
    <p:sldId id="401" r:id="rId5"/>
    <p:sldId id="399" r:id="rId6"/>
    <p:sldId id="363" r:id="rId7"/>
    <p:sldId id="394" r:id="rId8"/>
    <p:sldId id="398" r:id="rId9"/>
    <p:sldId id="378" r:id="rId10"/>
    <p:sldId id="379" r:id="rId11"/>
    <p:sldId id="380" r:id="rId12"/>
    <p:sldId id="364" r:id="rId13"/>
    <p:sldId id="384" r:id="rId14"/>
    <p:sldId id="386" r:id="rId15"/>
    <p:sldId id="395" r:id="rId16"/>
    <p:sldId id="385" r:id="rId17"/>
    <p:sldId id="396" r:id="rId18"/>
    <p:sldId id="397" r:id="rId19"/>
    <p:sldId id="362" r:id="rId20"/>
    <p:sldId id="288" r:id="rId21"/>
    <p:sldId id="365" r:id="rId22"/>
    <p:sldId id="381" r:id="rId23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348" autoAdjust="0"/>
    <p:restoredTop sz="91268" autoAdjust="0"/>
  </p:normalViewPr>
  <p:slideViewPr>
    <p:cSldViewPr snapToGrid="0" snapToObjects="1">
      <p:cViewPr varScale="1">
        <p:scale>
          <a:sx n="125" d="100"/>
          <a:sy n="125" d="100"/>
        </p:scale>
        <p:origin x="392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A474F4-B788-44D1-8D7F-A5CD10506B84}" type="doc">
      <dgm:prSet loTypeId="urn:microsoft.com/office/officeart/2005/8/layout/venn2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585959-E9EA-40E3-9785-086D621C7A7C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gm:t>
    </dgm:pt>
    <dgm:pt modelId="{6BCFEA79-0560-4F1A-B559-06B82E7B3F9A}" type="par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38A4DE48-BE7C-4A8F-99B1-7B096C38B31B}" type="sibTrans" cxnId="{0DD059A8-30FA-4679-8382-0EC1B7FE3ACA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8827CF61-1372-47A1-8A12-E32C57D6074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3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gm:t>
    </dgm:pt>
    <dgm:pt modelId="{2C501D8A-7C38-4FC6-9410-CE48496FF7AD}" type="par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CADBA3D0-5302-4938-B17A-7743799F1093}" type="sibTrans" cxnId="{BE7501F9-C658-4032-8254-028FAA0B6755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A24AB219-4822-4746-97F0-E197D51459B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gm:t>
    </dgm:pt>
    <dgm:pt modelId="{0BD86807-1F16-4A02-8A32-2BD21A494B1C}" type="par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64B01BE-A852-48CE-BB3A-3472964D86E8}" type="sibTrans" cxnId="{6A7C4DB1-52FE-4487-98DE-974B20B89552}">
      <dgm:prSet/>
      <dgm:spPr/>
      <dgm:t>
        <a:bodyPr/>
        <a:lstStyle/>
        <a:p>
          <a:endParaRPr lang="en-US" sz="1800" b="1">
            <a:solidFill>
              <a:schemeClr val="tx1"/>
            </a:solidFill>
          </a:endParaRPr>
        </a:p>
      </dgm:t>
    </dgm:pt>
    <dgm:pt modelId="{E0D6DD6F-7C16-4A1F-A74F-FA47F11B66A3}">
      <dgm:prSet phldrT="[Text]" custT="1"/>
      <dgm:spPr>
        <a:solidFill>
          <a:srgbClr val="F79646"/>
        </a:solidFill>
      </dgm:spPr>
      <dgm:t>
        <a:bodyPr/>
        <a:lstStyle/>
        <a:p>
          <a:r>
            <a: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gm:t>
    </dgm:pt>
    <dgm:pt modelId="{D1695C5C-F96E-4B4F-A0A0-15C908C1D45F}" type="par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D2AA89A-9E70-4784-8ABE-7A05C7082F4A}" type="sibTrans" cxnId="{ED8B78A2-5CD6-456A-B4B9-A7589A52B56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C6731B8-167C-4ABE-9B2B-71427CE38A99}" type="pres">
      <dgm:prSet presAssocID="{A2A474F4-B788-44D1-8D7F-A5CD10506B84}" presName="Name0" presStyleCnt="0">
        <dgm:presLayoutVars>
          <dgm:chMax val="7"/>
          <dgm:resizeHandles val="exact"/>
        </dgm:presLayoutVars>
      </dgm:prSet>
      <dgm:spPr/>
    </dgm:pt>
    <dgm:pt modelId="{87D473E4-F887-4FE4-8769-0C105B60D437}" type="pres">
      <dgm:prSet presAssocID="{A2A474F4-B788-44D1-8D7F-A5CD10506B84}" presName="comp1" presStyleCnt="0"/>
      <dgm:spPr/>
    </dgm:pt>
    <dgm:pt modelId="{97AF4DD1-C9DE-455D-838B-1D04690EB258}" type="pres">
      <dgm:prSet presAssocID="{A2A474F4-B788-44D1-8D7F-A5CD10506B84}" presName="circle1" presStyleLbl="node1" presStyleIdx="0" presStyleCnt="4" custScaleX="141050"/>
      <dgm:spPr/>
    </dgm:pt>
    <dgm:pt modelId="{99A5FE80-A71D-4E42-AD79-3FA69B89EEFE}" type="pres">
      <dgm:prSet presAssocID="{A2A474F4-B788-44D1-8D7F-A5CD10506B84}" presName="c1text" presStyleLbl="node1" presStyleIdx="0" presStyleCnt="4">
        <dgm:presLayoutVars>
          <dgm:bulletEnabled val="1"/>
        </dgm:presLayoutVars>
      </dgm:prSet>
      <dgm:spPr/>
    </dgm:pt>
    <dgm:pt modelId="{D2EF17F8-C2ED-4737-A515-E1FB6EFE8A40}" type="pres">
      <dgm:prSet presAssocID="{A2A474F4-B788-44D1-8D7F-A5CD10506B84}" presName="comp2" presStyleCnt="0"/>
      <dgm:spPr/>
    </dgm:pt>
    <dgm:pt modelId="{A122ED22-4E31-4F12-9C4A-611040677F88}" type="pres">
      <dgm:prSet presAssocID="{A2A474F4-B788-44D1-8D7F-A5CD10506B84}" presName="circle2" presStyleLbl="node1" presStyleIdx="1" presStyleCnt="4" custScaleX="137184"/>
      <dgm:spPr/>
    </dgm:pt>
    <dgm:pt modelId="{A7AB54C3-2C5A-4A32-9FCA-CA65624EABD0}" type="pres">
      <dgm:prSet presAssocID="{A2A474F4-B788-44D1-8D7F-A5CD10506B84}" presName="c2text" presStyleLbl="node1" presStyleIdx="1" presStyleCnt="4">
        <dgm:presLayoutVars>
          <dgm:bulletEnabled val="1"/>
        </dgm:presLayoutVars>
      </dgm:prSet>
      <dgm:spPr/>
    </dgm:pt>
    <dgm:pt modelId="{F1A05C3C-9E90-4AEB-B4BD-DCDEA7A40691}" type="pres">
      <dgm:prSet presAssocID="{A2A474F4-B788-44D1-8D7F-A5CD10506B84}" presName="comp3" presStyleCnt="0"/>
      <dgm:spPr/>
    </dgm:pt>
    <dgm:pt modelId="{D076EB6D-77F8-4570-87C9-EFAB5C7EB153}" type="pres">
      <dgm:prSet presAssocID="{A2A474F4-B788-44D1-8D7F-A5CD10506B84}" presName="circle3" presStyleLbl="node1" presStyleIdx="2" presStyleCnt="4"/>
      <dgm:spPr/>
    </dgm:pt>
    <dgm:pt modelId="{77BE5B1E-DCAB-403C-AA7E-AD116A4CC491}" type="pres">
      <dgm:prSet presAssocID="{A2A474F4-B788-44D1-8D7F-A5CD10506B84}" presName="c3text" presStyleLbl="node1" presStyleIdx="2" presStyleCnt="4">
        <dgm:presLayoutVars>
          <dgm:bulletEnabled val="1"/>
        </dgm:presLayoutVars>
      </dgm:prSet>
      <dgm:spPr/>
    </dgm:pt>
    <dgm:pt modelId="{25D06526-6396-4D59-8BB7-14FA5BC88F5C}" type="pres">
      <dgm:prSet presAssocID="{A2A474F4-B788-44D1-8D7F-A5CD10506B84}" presName="comp4" presStyleCnt="0"/>
      <dgm:spPr/>
    </dgm:pt>
    <dgm:pt modelId="{6ABF621F-D2E8-48FD-A1D1-B40F431DB3E8}" type="pres">
      <dgm:prSet presAssocID="{A2A474F4-B788-44D1-8D7F-A5CD10506B84}" presName="circle4" presStyleLbl="node1" presStyleIdx="3" presStyleCnt="4"/>
      <dgm:spPr/>
    </dgm:pt>
    <dgm:pt modelId="{02DF149C-CEE7-41BE-BA61-5F428C6E6283}" type="pres">
      <dgm:prSet presAssocID="{A2A474F4-B788-44D1-8D7F-A5CD10506B84}" presName="c4text" presStyleLbl="node1" presStyleIdx="3" presStyleCnt="4">
        <dgm:presLayoutVars>
          <dgm:bulletEnabled val="1"/>
        </dgm:presLayoutVars>
      </dgm:prSet>
      <dgm:spPr/>
    </dgm:pt>
  </dgm:ptLst>
  <dgm:cxnLst>
    <dgm:cxn modelId="{0D04D71B-C053-4102-9209-69D947DD271E}" type="presOf" srcId="{E0D6DD6F-7C16-4A1F-A74F-FA47F11B66A3}" destId="{A122ED22-4E31-4F12-9C4A-611040677F88}" srcOrd="0" destOrd="0" presId="urn:microsoft.com/office/officeart/2005/8/layout/venn2"/>
    <dgm:cxn modelId="{975D4A2C-5F7F-40AB-8F3F-C84E97CBDAF9}" type="presOf" srcId="{82585959-E9EA-40E3-9785-086D621C7A7C}" destId="{97AF4DD1-C9DE-455D-838B-1D04690EB258}" srcOrd="0" destOrd="0" presId="urn:microsoft.com/office/officeart/2005/8/layout/venn2"/>
    <dgm:cxn modelId="{7088FC2C-11D5-4816-8DCF-C7D7573EBBD6}" type="presOf" srcId="{8827CF61-1372-47A1-8A12-E32C57D60742}" destId="{D076EB6D-77F8-4570-87C9-EFAB5C7EB153}" srcOrd="0" destOrd="0" presId="urn:microsoft.com/office/officeart/2005/8/layout/venn2"/>
    <dgm:cxn modelId="{2E9A905B-2540-4D90-84E8-0B156770BE5B}" type="presOf" srcId="{A24AB219-4822-4746-97F0-E197D51459B8}" destId="{02DF149C-CEE7-41BE-BA61-5F428C6E6283}" srcOrd="1" destOrd="0" presId="urn:microsoft.com/office/officeart/2005/8/layout/venn2"/>
    <dgm:cxn modelId="{E3B8C668-938A-4C4B-A1F9-CD2F0ECC0123}" type="presOf" srcId="{A24AB219-4822-4746-97F0-E197D51459B8}" destId="{6ABF621F-D2E8-48FD-A1D1-B40F431DB3E8}" srcOrd="0" destOrd="0" presId="urn:microsoft.com/office/officeart/2005/8/layout/venn2"/>
    <dgm:cxn modelId="{B67F586D-859B-4999-B1E7-E5C2477E9F10}" type="presOf" srcId="{E0D6DD6F-7C16-4A1F-A74F-FA47F11B66A3}" destId="{A7AB54C3-2C5A-4A32-9FCA-CA65624EABD0}" srcOrd="1" destOrd="0" presId="urn:microsoft.com/office/officeart/2005/8/layout/venn2"/>
    <dgm:cxn modelId="{ED8B78A2-5CD6-456A-B4B9-A7589A52B565}" srcId="{A2A474F4-B788-44D1-8D7F-A5CD10506B84}" destId="{E0D6DD6F-7C16-4A1F-A74F-FA47F11B66A3}" srcOrd="1" destOrd="0" parTransId="{D1695C5C-F96E-4B4F-A0A0-15C908C1D45F}" sibTransId="{FD2AA89A-9E70-4784-8ABE-7A05C7082F4A}"/>
    <dgm:cxn modelId="{0DD059A8-30FA-4679-8382-0EC1B7FE3ACA}" srcId="{A2A474F4-B788-44D1-8D7F-A5CD10506B84}" destId="{82585959-E9EA-40E3-9785-086D621C7A7C}" srcOrd="0" destOrd="0" parTransId="{6BCFEA79-0560-4F1A-B559-06B82E7B3F9A}" sibTransId="{38A4DE48-BE7C-4A8F-99B1-7B096C38B31B}"/>
    <dgm:cxn modelId="{6A7C4DB1-52FE-4487-98DE-974B20B89552}" srcId="{A2A474F4-B788-44D1-8D7F-A5CD10506B84}" destId="{A24AB219-4822-4746-97F0-E197D51459B8}" srcOrd="3" destOrd="0" parTransId="{0BD86807-1F16-4A02-8A32-2BD21A494B1C}" sibTransId="{E64B01BE-A852-48CE-BB3A-3472964D86E8}"/>
    <dgm:cxn modelId="{91677CDE-17E2-4158-8A4F-2CCD48FB30C0}" type="presOf" srcId="{A2A474F4-B788-44D1-8D7F-A5CD10506B84}" destId="{0C6731B8-167C-4ABE-9B2B-71427CE38A99}" srcOrd="0" destOrd="0" presId="urn:microsoft.com/office/officeart/2005/8/layout/venn2"/>
    <dgm:cxn modelId="{2791B8EE-A266-4E5F-8373-B13046EB72FC}" type="presOf" srcId="{8827CF61-1372-47A1-8A12-E32C57D60742}" destId="{77BE5B1E-DCAB-403C-AA7E-AD116A4CC491}" srcOrd="1" destOrd="0" presId="urn:microsoft.com/office/officeart/2005/8/layout/venn2"/>
    <dgm:cxn modelId="{BE7501F9-C658-4032-8254-028FAA0B6755}" srcId="{A2A474F4-B788-44D1-8D7F-A5CD10506B84}" destId="{8827CF61-1372-47A1-8A12-E32C57D60742}" srcOrd="2" destOrd="0" parTransId="{2C501D8A-7C38-4FC6-9410-CE48496FF7AD}" sibTransId="{CADBA3D0-5302-4938-B17A-7743799F1093}"/>
    <dgm:cxn modelId="{2F40E6FE-168A-4C75-873F-73D811F73CA5}" type="presOf" srcId="{82585959-E9EA-40E3-9785-086D621C7A7C}" destId="{99A5FE80-A71D-4E42-AD79-3FA69B89EEFE}" srcOrd="1" destOrd="0" presId="urn:microsoft.com/office/officeart/2005/8/layout/venn2"/>
    <dgm:cxn modelId="{B7D02404-EB73-4DFA-B499-A2739EB8ECEA}" type="presParOf" srcId="{0C6731B8-167C-4ABE-9B2B-71427CE38A99}" destId="{87D473E4-F887-4FE4-8769-0C105B60D437}" srcOrd="0" destOrd="0" presId="urn:microsoft.com/office/officeart/2005/8/layout/venn2"/>
    <dgm:cxn modelId="{4776E149-BD91-45D6-9050-8891D885D5E1}" type="presParOf" srcId="{87D473E4-F887-4FE4-8769-0C105B60D437}" destId="{97AF4DD1-C9DE-455D-838B-1D04690EB258}" srcOrd="0" destOrd="0" presId="urn:microsoft.com/office/officeart/2005/8/layout/venn2"/>
    <dgm:cxn modelId="{A657942D-57BC-462D-AE7B-A90E1FFDD437}" type="presParOf" srcId="{87D473E4-F887-4FE4-8769-0C105B60D437}" destId="{99A5FE80-A71D-4E42-AD79-3FA69B89EEFE}" srcOrd="1" destOrd="0" presId="urn:microsoft.com/office/officeart/2005/8/layout/venn2"/>
    <dgm:cxn modelId="{F37D631B-AA9D-49D8-9DC4-CFF450811DD7}" type="presParOf" srcId="{0C6731B8-167C-4ABE-9B2B-71427CE38A99}" destId="{D2EF17F8-C2ED-4737-A515-E1FB6EFE8A40}" srcOrd="1" destOrd="0" presId="urn:microsoft.com/office/officeart/2005/8/layout/venn2"/>
    <dgm:cxn modelId="{38601743-D026-4ED3-9FCD-D2E6E4D71FA1}" type="presParOf" srcId="{D2EF17F8-C2ED-4737-A515-E1FB6EFE8A40}" destId="{A122ED22-4E31-4F12-9C4A-611040677F88}" srcOrd="0" destOrd="0" presId="urn:microsoft.com/office/officeart/2005/8/layout/venn2"/>
    <dgm:cxn modelId="{4D9C2F85-8483-419E-9F5B-9AA9E0FDD29D}" type="presParOf" srcId="{D2EF17F8-C2ED-4737-A515-E1FB6EFE8A40}" destId="{A7AB54C3-2C5A-4A32-9FCA-CA65624EABD0}" srcOrd="1" destOrd="0" presId="urn:microsoft.com/office/officeart/2005/8/layout/venn2"/>
    <dgm:cxn modelId="{FE45C92A-D202-4C38-844D-0E5911F86AD8}" type="presParOf" srcId="{0C6731B8-167C-4ABE-9B2B-71427CE38A99}" destId="{F1A05C3C-9E90-4AEB-B4BD-DCDEA7A40691}" srcOrd="2" destOrd="0" presId="urn:microsoft.com/office/officeart/2005/8/layout/venn2"/>
    <dgm:cxn modelId="{4438044B-7498-4C2D-B344-51FE6F7F0EE7}" type="presParOf" srcId="{F1A05C3C-9E90-4AEB-B4BD-DCDEA7A40691}" destId="{D076EB6D-77F8-4570-87C9-EFAB5C7EB153}" srcOrd="0" destOrd="0" presId="urn:microsoft.com/office/officeart/2005/8/layout/venn2"/>
    <dgm:cxn modelId="{54CAC020-E4B0-4B9B-BFD0-3BCBEFB1D76F}" type="presParOf" srcId="{F1A05C3C-9E90-4AEB-B4BD-DCDEA7A40691}" destId="{77BE5B1E-DCAB-403C-AA7E-AD116A4CC491}" srcOrd="1" destOrd="0" presId="urn:microsoft.com/office/officeart/2005/8/layout/venn2"/>
    <dgm:cxn modelId="{CBD16E12-94A7-40B6-B8C5-80CCF0EEF799}" type="presParOf" srcId="{0C6731B8-167C-4ABE-9B2B-71427CE38A99}" destId="{25D06526-6396-4D59-8BB7-14FA5BC88F5C}" srcOrd="3" destOrd="0" presId="urn:microsoft.com/office/officeart/2005/8/layout/venn2"/>
    <dgm:cxn modelId="{5F334BDD-C154-4415-A98B-991D3B4AD9E9}" type="presParOf" srcId="{25D06526-6396-4D59-8BB7-14FA5BC88F5C}" destId="{6ABF621F-D2E8-48FD-A1D1-B40F431DB3E8}" srcOrd="0" destOrd="0" presId="urn:microsoft.com/office/officeart/2005/8/layout/venn2"/>
    <dgm:cxn modelId="{1A9C3DEE-26E6-4671-BB8E-391BDBCAFB36}" type="presParOf" srcId="{25D06526-6396-4D59-8BB7-14FA5BC88F5C}" destId="{02DF149C-CEE7-41BE-BA61-5F428C6E6283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65316" y="0"/>
          <a:ext cx="5947232" cy="42164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</a:t>
          </a:r>
        </a:p>
      </dsp:txBody>
      <dsp:txXfrm>
        <a:off x="2076876" y="210819"/>
        <a:ext cx="1662846" cy="632460"/>
      </dsp:txXfrm>
    </dsp:sp>
    <dsp:sp modelId="{A122ED22-4E31-4F12-9C4A-611040677F88}">
      <dsp:nvSpPr>
        <dsp:cNvPr id="0" name=""/>
        <dsp:cNvSpPr/>
      </dsp:nvSpPr>
      <dsp:spPr>
        <a:xfrm>
          <a:off x="594609" y="843279"/>
          <a:ext cx="4627380" cy="3373120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</a:t>
          </a:r>
        </a:p>
      </dsp:txBody>
      <dsp:txXfrm>
        <a:off x="2099665" y="1045667"/>
        <a:ext cx="1617269" cy="607161"/>
      </dsp:txXfrm>
    </dsp:sp>
    <dsp:sp modelId="{D076EB6D-77F8-4570-87C9-EFAB5C7EB153}">
      <dsp:nvSpPr>
        <dsp:cNvPr id="0" name=""/>
        <dsp:cNvSpPr/>
      </dsp:nvSpPr>
      <dsp:spPr>
        <a:xfrm>
          <a:off x="1643379" y="1686559"/>
          <a:ext cx="2529840" cy="2529840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</a:t>
          </a:r>
        </a:p>
      </dsp:txBody>
      <dsp:txXfrm>
        <a:off x="2318847" y="1876297"/>
        <a:ext cx="1178905" cy="569214"/>
      </dsp:txXfrm>
    </dsp:sp>
    <dsp:sp modelId="{6ABF621F-D2E8-48FD-A1D1-B40F431DB3E8}">
      <dsp:nvSpPr>
        <dsp:cNvPr id="0" name=""/>
        <dsp:cNvSpPr/>
      </dsp:nvSpPr>
      <dsp:spPr>
        <a:xfrm>
          <a:off x="2065020" y="2529839"/>
          <a:ext cx="1686560" cy="1686560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</a:t>
          </a:r>
        </a:p>
      </dsp:txBody>
      <dsp:txXfrm>
        <a:off x="2312010" y="2951479"/>
        <a:ext cx="1192578" cy="843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AF4DD1-C9DE-455D-838B-1D04690EB258}">
      <dsp:nvSpPr>
        <dsp:cNvPr id="0" name=""/>
        <dsp:cNvSpPr/>
      </dsp:nvSpPr>
      <dsp:spPr>
        <a:xfrm>
          <a:off x="-711884" y="0"/>
          <a:ext cx="7240368" cy="513319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Target population = US People age &gt; 70</a:t>
          </a:r>
        </a:p>
      </dsp:txBody>
      <dsp:txXfrm>
        <a:off x="1896096" y="256659"/>
        <a:ext cx="2024407" cy="769978"/>
      </dsp:txXfrm>
    </dsp:sp>
    <dsp:sp modelId="{A122ED22-4E31-4F12-9C4A-611040677F88}">
      <dsp:nvSpPr>
        <dsp:cNvPr id="0" name=""/>
        <dsp:cNvSpPr/>
      </dsp:nvSpPr>
      <dsp:spPr>
        <a:xfrm>
          <a:off x="91532" y="1026638"/>
          <a:ext cx="5633535" cy="4106554"/>
        </a:xfrm>
        <a:prstGeom prst="ellipse">
          <a:avLst/>
        </a:prstGeom>
        <a:solidFill>
          <a:srgbClr val="F7964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Source population = age &gt; 70, enrolled in Medicare</a:t>
          </a:r>
        </a:p>
      </dsp:txBody>
      <dsp:txXfrm>
        <a:off x="1923839" y="1273031"/>
        <a:ext cx="1968920" cy="739179"/>
      </dsp:txXfrm>
    </dsp:sp>
    <dsp:sp modelId="{D076EB6D-77F8-4570-87C9-EFAB5C7EB153}">
      <dsp:nvSpPr>
        <dsp:cNvPr id="0" name=""/>
        <dsp:cNvSpPr/>
      </dsp:nvSpPr>
      <dsp:spPr>
        <a:xfrm>
          <a:off x="1368342" y="2053277"/>
          <a:ext cx="3079915" cy="3079915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Intended sample= age &gt; 70, Medicare, LA county</a:t>
          </a:r>
        </a:p>
      </dsp:txBody>
      <dsp:txXfrm>
        <a:off x="2190679" y="2284270"/>
        <a:ext cx="1435240" cy="692981"/>
      </dsp:txXfrm>
    </dsp:sp>
    <dsp:sp modelId="{6ABF621F-D2E8-48FD-A1D1-B40F431DB3E8}">
      <dsp:nvSpPr>
        <dsp:cNvPr id="0" name=""/>
        <dsp:cNvSpPr/>
      </dsp:nvSpPr>
      <dsp:spPr>
        <a:xfrm>
          <a:off x="1881661" y="3079915"/>
          <a:ext cx="2053277" cy="205327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Actual sample = age &gt; 70, Medicare, LA county, responded to invitation, eligible</a:t>
          </a:r>
        </a:p>
      </dsp:txBody>
      <dsp:txXfrm>
        <a:off x="2182356" y="3593235"/>
        <a:ext cx="1451886" cy="10266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3C63117-D3FF-734D-A3CE-E6B2A61477D0}" type="datetimeFigureOut">
              <a:rPr lang="en-US" smtClean="0"/>
              <a:t>6/19/23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64F98A-6450-1B4A-BF2E-0BB9242F79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806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ationwide_opinion_polling_for_the_2016_United_States_presidential_election#cite_note-274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81080C-84A1-4B17-995E-F5FF8888E9E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349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14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1106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371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122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2022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1616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Biased because diabetics are typically more overweight than general population. </a:t>
            </a:r>
          </a:p>
          <a:p>
            <a:endParaRPr lang="en-US" dirty="0"/>
          </a:p>
          <a:p>
            <a:r>
              <a:rPr lang="en-US" dirty="0"/>
              <a:t>=&gt; BP in sample likely will be higher in sample than in population.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72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https://en.wikipedia.org/wiki/Nationwide_opinion_polling_for_the_2016_United_States_presidential_election#cite_note-274</a:t>
            </a:r>
            <a:endParaRPr lang="en-US" dirty="0"/>
          </a:p>
          <a:p>
            <a:endParaRPr lang="en-US" dirty="0"/>
          </a:p>
          <a:p>
            <a:r>
              <a:rPr lang="en-US" dirty="0"/>
              <a:t>Education was a key factor,</a:t>
            </a:r>
            <a:r>
              <a:rPr lang="en-US" baseline="0" dirty="0"/>
              <a:t> not fully accounted for in some polling methods (e.g. weights)</a:t>
            </a:r>
          </a:p>
          <a:p>
            <a:r>
              <a:rPr lang="en-US" baseline="0" dirty="0"/>
              <a:t>Electoral college: Michigan, Wisconsin, Pennsylvania</a:t>
            </a:r>
          </a:p>
          <a:p>
            <a:r>
              <a:rPr lang="en-US" baseline="0" dirty="0"/>
              <a:t>Popular vote: Clinton=48.5, Trump=46.4</a:t>
            </a:r>
          </a:p>
          <a:p>
            <a:r>
              <a:rPr lang="en-US" baseline="0" dirty="0"/>
              <a:t>Russia?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64F98A-6450-1B4A-BF2E-0BB9242F79E1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86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21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01891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4819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D4C8EAB7-1BAE-9248-B1C0-73804648EBD1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4820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73081B-361D-3C46-9930-15C75DECD9DE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48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Population =All CF cases</a:t>
            </a:r>
          </a:p>
          <a:p>
            <a:endParaRPr lang="en-US" dirty="0"/>
          </a:p>
          <a:p>
            <a:r>
              <a:rPr lang="en-US" dirty="0"/>
              <a:t>Sample = patients in a CF clinic</a:t>
            </a:r>
          </a:p>
          <a:p>
            <a:endParaRPr lang="en-US" dirty="0"/>
          </a:p>
          <a:p>
            <a:r>
              <a:rPr lang="en-US" dirty="0"/>
              <a:t>Cystic fibrosis is a autosomal recessive genetic disorder affecting mainly</a:t>
            </a:r>
            <a:r>
              <a:rPr lang="en-US" baseline="0" dirty="0"/>
              <a:t> the lungs: thick mucus, frequent infections, shortness of breath</a:t>
            </a:r>
          </a:p>
          <a:p>
            <a:endParaRPr lang="en-US" baseline="0" dirty="0"/>
          </a:p>
          <a:p>
            <a:r>
              <a:rPr lang="en-US" baseline="0" dirty="0"/>
              <a:t>FVC = forced vital capacity = total volume of air that can be forcibly exhaled after a full inspiration (mean values are 4.8L and 3.7L for adult males and females respectively)</a:t>
            </a:r>
          </a:p>
          <a:p>
            <a:endParaRPr lang="en-US" baseline="0" dirty="0"/>
          </a:p>
          <a:p>
            <a:r>
              <a:rPr lang="en-US" baseline="0" dirty="0"/>
              <a:t>FEV1 = forced expiratory volume in 1 second = volume exhaled at the end of the first second of force expiration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726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26627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0B553DE1-1ACD-004C-AB79-BD40280FCEAA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26628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E87FB0-504F-AB48-9FD8-C13A4691AADA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266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3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Today we will talk a</a:t>
            </a:r>
            <a:r>
              <a:rPr lang="en-US" baseline="0" dirty="0"/>
              <a:t> little bit about sampling, data description, and probability.</a:t>
            </a:r>
          </a:p>
          <a:p>
            <a:endParaRPr lang="en-US" baseline="0" dirty="0"/>
          </a:p>
          <a:p>
            <a:r>
              <a:rPr lang="en-US" baseline="0" dirty="0"/>
              <a:t>Probability is integral to statistical theory, for showing that methods work.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425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0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a representative &amp; feasible sample</a:t>
            </a:r>
          </a:p>
          <a:p>
            <a:r>
              <a:rPr lang="en-US" dirty="0"/>
              <a:t>Balancing science &amp; practicality</a:t>
            </a:r>
          </a:p>
          <a:p>
            <a:pPr lvl="1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01D4B5-30BC-4C69-BB70-D7A97915A78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147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582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28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277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4E14C2C1-521F-5F49-95C6-F2E1A9266E06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277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0613BD-C7C8-1B4D-BB76-1DC454F792B9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327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Stratified sampling</a:t>
            </a:r>
          </a:p>
          <a:p>
            <a:r>
              <a:rPr lang="en-US" dirty="0"/>
              <a:t>	- BP by diabetic status (type I or II) or obesity</a:t>
            </a:r>
          </a:p>
          <a:p>
            <a:r>
              <a:rPr lang="en-US" dirty="0"/>
              <a:t>	- heights of males and females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39900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39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8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>
                <a:latin typeface="Times New Roman" charset="0"/>
              </a:rPr>
              <a:t>PM-2</a:t>
            </a:r>
          </a:p>
        </p:txBody>
      </p:sp>
      <p:sp>
        <p:nvSpPr>
          <p:cNvPr id="3072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fld id="{E8873525-4D3C-8544-B7B9-CBDF99B06062}" type="datetime1">
              <a:rPr lang="en-US"/>
              <a:pPr/>
              <a:t>6/19/23</a:t>
            </a:fld>
            <a:endParaRPr lang="en-US" dirty="0"/>
          </a:p>
        </p:txBody>
      </p:sp>
      <p:sp>
        <p:nvSpPr>
          <p:cNvPr id="3072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3BDA72-8439-9C44-8544-F432B2CF009C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307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726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noFill/>
              <a:ln/>
            </p:spPr>
            <p:txBody>
              <a:bodyPr/>
              <a:lstStyle/>
              <a:p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𝜇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283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anose="020B0604020202020204" pitchFamily="34" charset="0"/>
              </a:defRPr>
            </a:lvl1pPr>
          </a:lstStyle>
          <a:p>
            <a:fld id="{F6F8042C-985E-034B-BB41-2A1F3109AE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454" y="0"/>
            <a:ext cx="2585546" cy="258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9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8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32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65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3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780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2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07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04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40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4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8042C-985E-034B-BB41-2A1F3109AE7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A black and red text&#10;&#10;Description automatically generated with low confidence">
            <a:extLst>
              <a:ext uri="{FF2B5EF4-FFF2-40B4-BE49-F238E27FC236}">
                <a16:creationId xmlns:a16="http://schemas.microsoft.com/office/drawing/2014/main" id="{0F147F98-FB2F-B073-17AF-39602FF262C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5885" y="5960953"/>
            <a:ext cx="923290" cy="81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1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6/us/elections/polls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Inference: estimation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21335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June 22, 2023</a:t>
            </a:r>
          </a:p>
          <a:p>
            <a:br>
              <a:rPr lang="en-US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Juan Pablo Lewinger, PhD</a:t>
            </a:r>
          </a:p>
        </p:txBody>
      </p:sp>
    </p:spTree>
    <p:extLst>
      <p:ext uri="{BB962C8B-B14F-4D97-AF65-F5344CB8AC3E}">
        <p14:creationId xmlns:p14="http://schemas.microsoft.com/office/powerpoint/2010/main" val="1032655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Estimates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9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Characteristic of the sample analogous to that of the population under study</a:t>
            </a:r>
          </a:p>
          <a:p>
            <a:pPr marL="974725" lvl="2" indent="-517525"/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F89E5D1-8C8F-4E42-9773-480AD4E71C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847860"/>
              </p:ext>
            </p:extLst>
          </p:nvPr>
        </p:nvGraphicFramePr>
        <p:xfrm>
          <a:off x="1021278" y="2438400"/>
          <a:ext cx="7272763" cy="2357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8636">
                  <a:extLst>
                    <a:ext uri="{9D8B030D-6E8A-4147-A177-3AD203B41FA5}">
                      <a16:colId xmlns:a16="http://schemas.microsoft.com/office/drawing/2014/main" val="3515465960"/>
                    </a:ext>
                  </a:extLst>
                </a:gridCol>
                <a:gridCol w="3424127">
                  <a:extLst>
                    <a:ext uri="{9D8B030D-6E8A-4147-A177-3AD203B41FA5}">
                      <a16:colId xmlns:a16="http://schemas.microsoft.com/office/drawing/2014/main" val="3190809611"/>
                    </a:ext>
                  </a:extLst>
                </a:gridCol>
              </a:tblGrid>
              <a:tr h="8943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139646"/>
                  </a:ext>
                </a:extLst>
              </a:tr>
              <a:tr h="1100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of 1,000 US residents age &gt; 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Mean BP in the sample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Correlation between BP and cognitive test score </a:t>
                      </a:r>
                      <a:r>
                        <a:rPr lang="en-US" b="1" dirty="0">
                          <a:solidFill>
                            <a:srgbClr val="7030A0"/>
                          </a:solidFill>
                        </a:rPr>
                        <a:t>in the sample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78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242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551328" y="452717"/>
            <a:ext cx="8458201" cy="114300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How is it possible to learn about an entire population just by looking at small portion of it? 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328" y="1810872"/>
            <a:ext cx="8153400" cy="44016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Samples usually represent a very small proportion of the entire population (e.g. poll of 1,000 people vs. over 300M US population)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 </a:t>
            </a:r>
            <a:r>
              <a:rPr lang="en-US" sz="2800" b="1" u="sng" dirty="0">
                <a:solidFill>
                  <a:srgbClr val="660066"/>
                </a:solidFill>
                <a:latin typeface="Arial"/>
                <a:cs typeface="Arial"/>
              </a:rPr>
              <a:t>random sample</a:t>
            </a:r>
            <a:r>
              <a:rPr lang="en-US" sz="2800" u="sng" dirty="0">
                <a:solidFill>
                  <a:srgbClr val="660066"/>
                </a:solidFill>
                <a:latin typeface="Arial"/>
                <a:cs typeface="Arial"/>
              </a:rPr>
              <a:t>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(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of sufficient size) </a:t>
            </a: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is very likely to be representative of the </a:t>
            </a: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population (i.e. with high probability.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Equivalently, of all the possible random samples we can draw from a population very few are going to be ‘misleading’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80000"/>
              </a:lnSpc>
              <a:spcAft>
                <a:spcPts val="1200"/>
              </a:spcAft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7079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>
            <a:normAutofit lnSpcReduction="10000"/>
          </a:bodyPr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i="1" dirty="0">
                <a:latin typeface="Arial"/>
              </a:rPr>
              <a:t>error</a:t>
            </a:r>
            <a:r>
              <a:rPr lang="en-US" sz="2800" i="1" dirty="0">
                <a:solidFill>
                  <a:srgbClr val="000090"/>
                </a:solidFill>
                <a:latin typeface="Arial"/>
              </a:rPr>
              <a:t> = difference between parameter estimate (sample) and parameter (population) due to:</a:t>
            </a:r>
            <a:endParaRPr lang="en-US" sz="2800" dirty="0"/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71500" indent="-571500">
              <a:lnSpc>
                <a:spcPct val="120000"/>
              </a:lnSpc>
              <a:buFontTx/>
              <a:buAutoNum type="romanLcParenR"/>
            </a:pPr>
            <a:r>
              <a:rPr lang="en-US" sz="2600" dirty="0">
                <a:solidFill>
                  <a:srgbClr val="000090"/>
                </a:solidFill>
              </a:rPr>
              <a:t>Random variation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S</a:t>
            </a:r>
            <a:r>
              <a:rPr lang="en-US" sz="2400" dirty="0">
                <a:solidFill>
                  <a:srgbClr val="660066"/>
                </a:solidFill>
              </a:rPr>
              <a:t>ample size is (much) smaller than population size</a:t>
            </a:r>
            <a:r>
              <a:rPr lang="en-US" sz="2400" dirty="0"/>
              <a:t>. 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Estimate would change if take another sample</a:t>
            </a:r>
          </a:p>
          <a:p>
            <a:pPr lvl="1" indent="-342900">
              <a:lnSpc>
                <a:spcPct val="120000"/>
              </a:lnSpc>
            </a:pPr>
            <a:r>
              <a:rPr lang="en-US" sz="2400" dirty="0"/>
              <a:t>Error is </a:t>
            </a:r>
            <a:r>
              <a:rPr lang="en-US" sz="2400" i="1" dirty="0"/>
              <a:t>unavoidable but </a:t>
            </a:r>
            <a:r>
              <a:rPr lang="en-US" sz="2400" dirty="0"/>
              <a:t>gets smaller as sample size increases</a:t>
            </a:r>
          </a:p>
          <a:p>
            <a:pPr lvl="1" indent="-342900">
              <a:lnSpc>
                <a:spcPct val="120000"/>
              </a:lnSpc>
            </a:pPr>
            <a:r>
              <a:rPr lang="en-US" sz="2600" b="1" dirty="0">
                <a:solidFill>
                  <a:srgbClr val="660066"/>
                </a:solidFill>
              </a:rPr>
              <a:t>Error can be quantified using probability (mathematical statistics is all about this)</a:t>
            </a:r>
          </a:p>
          <a:p>
            <a:pPr marL="517525" lvl="1" indent="-517525">
              <a:lnSpc>
                <a:spcPct val="110000"/>
              </a:lnSpc>
              <a:buFontTx/>
              <a:buNone/>
            </a:pPr>
            <a:r>
              <a:rPr lang="en-US" sz="2600" b="1" dirty="0">
                <a:solidFill>
                  <a:srgbClr val="660066"/>
                </a:solidFill>
              </a:rPr>
              <a:t> 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510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604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</p:spPr>
            <p:txBody>
              <a:bodyPr/>
              <a:lstStyle/>
              <a:p>
                <a:pPr marL="395288" indent="0">
                  <a:lnSpc>
                    <a:spcPct val="120000"/>
                  </a:lnSpc>
                  <a:buFontTx/>
                  <a:buNone/>
                </a:pPr>
                <a:r>
                  <a:rPr lang="en-US" sz="2800" i="1" dirty="0">
                    <a:latin typeface="Arial"/>
                  </a:rPr>
                  <a:t>A (simulated) random sample of n=100 from a population of adult American women</a:t>
                </a:r>
                <a:endParaRPr lang="en-US" sz="2800" dirty="0"/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65 inches, </a:t>
                </a: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rgbClr val="00009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600" dirty="0">
                    <a:solidFill>
                      <a:srgbClr val="000090"/>
                    </a:solidFill>
                  </a:rPr>
                  <a:t> = 3.5 inches</a:t>
                </a:r>
              </a:p>
              <a:p>
                <a:pPr marL="395288" indent="0">
                  <a:lnSpc>
                    <a:spcPct val="120000"/>
                  </a:lnSpc>
                  <a:buFontTx/>
                  <a:buNone/>
                </a:pPr>
                <a:endParaRPr lang="en-US" sz="2600" dirty="0">
                  <a:solidFill>
                    <a:srgbClr val="000090"/>
                  </a:solidFill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  <a:p>
                <a:pPr marL="517525" lvl="1" indent="-517525">
                  <a:lnSpc>
                    <a:spcPct val="90000"/>
                  </a:lnSpc>
                </a:pPr>
                <a:endParaRPr lang="en-US" dirty="0">
                  <a:solidFill>
                    <a:srgbClr val="660066"/>
                  </a:solidFill>
                  <a:latin typeface="Arial"/>
                </a:endParaRPr>
              </a:p>
            </p:txBody>
          </p:sp>
        </mc:Choice>
        <mc:Fallback xmlns="">
          <p:sp>
            <p:nvSpPr>
              <p:cNvPr id="25604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66700" y="905435"/>
                <a:ext cx="8610600" cy="5334000"/>
              </a:xfrm>
              <a:blipFill>
                <a:blip r:embed="rId3"/>
                <a:stretch>
                  <a:fillRect t="-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E3345C3-67B9-FE42-A6CF-1BECE1475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77" y="2576769"/>
            <a:ext cx="4007223" cy="35102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C61B4D-3E92-6040-B46F-CBCEAE824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4804" y="2823882"/>
            <a:ext cx="4300803" cy="326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92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974558"/>
            <a:ext cx="8610600" cy="5264877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 more samples of size 100 from the same population: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1C24D0-349D-2645-8DB0-0DF870BC1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652" y="2129864"/>
            <a:ext cx="7000689" cy="410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73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Repeat simulation 100 times</a:t>
            </a:r>
            <a:r>
              <a:rPr lang="en-US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26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600" dirty="0">
                <a:solidFill>
                  <a:srgbClr val="7030A0"/>
                </a:solidFill>
              </a:rPr>
              <a:t>alculate the mean height in each sample.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Question: How often do you think we’ll get a ‘misleading sample’, say one in which the mean is 2 inches away either 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7508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31FC4D-6D82-2547-85D1-2413D5424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844" y="1411941"/>
            <a:ext cx="6439872" cy="46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7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6700" y="1411941"/>
            <a:ext cx="8610600" cy="4827494"/>
          </a:xfrm>
        </p:spPr>
        <p:txBody>
          <a:bodyPr/>
          <a:lstStyle/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about 1000 simulations?</a:t>
            </a:r>
            <a:endParaRPr lang="en-US" sz="2600" dirty="0">
              <a:solidFill>
                <a:srgbClr val="7030A0"/>
              </a:solidFill>
            </a:endParaRPr>
          </a:p>
          <a:p>
            <a:pPr marL="395288" indent="0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How often do you think we’ll get a ‘misleading sample’, say one in which the mean is 2 inches away either way from the true mean of 65 inches? </a:t>
            </a:r>
          </a:p>
          <a:p>
            <a:pPr marL="395288" indent="0">
              <a:lnSpc>
                <a:spcPct val="12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306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7236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FAB07-6A30-084D-925A-94C27923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808" y="1450601"/>
            <a:ext cx="6985561" cy="474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98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870D928-4118-294C-A921-B858E3C696D0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Error II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86800" cy="5334000"/>
          </a:xfrm>
        </p:spPr>
        <p:txBody>
          <a:bodyPr/>
          <a:lstStyle/>
          <a:p>
            <a:pPr marL="395288" indent="-395288">
              <a:lnSpc>
                <a:spcPct val="120000"/>
              </a:lnSpc>
              <a:buFontTx/>
              <a:buNone/>
            </a:pPr>
            <a:r>
              <a:rPr lang="en-US" sz="2600" dirty="0">
                <a:solidFill>
                  <a:srgbClr val="660066"/>
                </a:solidFill>
              </a:rPr>
              <a:t>ii) </a:t>
            </a:r>
            <a:r>
              <a:rPr lang="en-US" sz="2600" dirty="0">
                <a:solidFill>
                  <a:srgbClr val="000090"/>
                </a:solidFill>
              </a:rPr>
              <a:t>Biased sampling </a:t>
            </a:r>
            <a:endParaRPr lang="en-US" sz="2600" dirty="0"/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Sample is not representative of the population.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Error does not get smaller with larger sample: bias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Hard to quantify</a:t>
            </a:r>
          </a:p>
          <a:p>
            <a:pPr marL="795338" lvl="1" indent="-395288">
              <a:lnSpc>
                <a:spcPct val="120000"/>
              </a:lnSpc>
            </a:pPr>
            <a:r>
              <a:rPr lang="en-US" sz="2400" dirty="0">
                <a:solidFill>
                  <a:srgbClr val="7030A0"/>
                </a:solidFill>
              </a:rPr>
              <a:t>Try to prevent by good study design</a:t>
            </a:r>
          </a:p>
          <a:p>
            <a:pPr marL="738188" lvl="1" indent="-617538">
              <a:lnSpc>
                <a:spcPct val="110000"/>
              </a:lnSpc>
              <a:buFontTx/>
              <a:buNone/>
            </a:pPr>
            <a:endParaRPr lang="en-US" sz="2600" dirty="0">
              <a:solidFill>
                <a:srgbClr val="000090"/>
              </a:solidFill>
            </a:endParaRPr>
          </a:p>
          <a:p>
            <a:pPr marL="738188" lvl="1" indent="-617538">
              <a:lnSpc>
                <a:spcPct val="110000"/>
              </a:lnSpc>
              <a:buFontTx/>
              <a:buNone/>
            </a:pPr>
            <a:r>
              <a:rPr lang="en-US" sz="2600" dirty="0">
                <a:solidFill>
                  <a:srgbClr val="000090"/>
                </a:solidFill>
              </a:rPr>
              <a:t>Example:</a:t>
            </a:r>
            <a:r>
              <a:rPr lang="en-US" sz="2600" dirty="0">
                <a:solidFill>
                  <a:srgbClr val="660066"/>
                </a:solidFill>
              </a:rPr>
              <a:t> estimate blood pressure from a sample from a diabetes clinic. Why is this likely to be a biased selection? </a:t>
            </a:r>
          </a:p>
          <a:p>
            <a:pPr marL="517525" lvl="1" indent="-517525">
              <a:lnSpc>
                <a:spcPct val="90000"/>
              </a:lnSpc>
              <a:buFontTx/>
              <a:buNone/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181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My Career Path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643938" cy="5135562"/>
          </a:xfrm>
        </p:spPr>
        <p:txBody>
          <a:bodyPr/>
          <a:lstStyle/>
          <a:p>
            <a:r>
              <a:rPr lang="en-US" sz="2600" dirty="0"/>
              <a:t>Licenciatura (equivalent to BA + MA) in pure Math (Buenos Aires) </a:t>
            </a:r>
          </a:p>
          <a:p>
            <a:pPr lvl="1"/>
            <a:r>
              <a:rPr lang="en-US" sz="2300" dirty="0"/>
              <a:t>Thesis in dynamical systems: </a:t>
            </a:r>
            <a:r>
              <a:rPr lang="en-US" sz="2300" b="1" dirty="0"/>
              <a:t>Oseledets’</a:t>
            </a:r>
            <a:r>
              <a:rPr lang="en-US" sz="2300" dirty="0"/>
              <a:t> </a:t>
            </a:r>
            <a:r>
              <a:rPr lang="en-US" sz="2300" b="1" dirty="0"/>
              <a:t>multiplicative ergodic theorem</a:t>
            </a:r>
            <a:endParaRPr lang="en-US" sz="2300" dirty="0"/>
          </a:p>
          <a:p>
            <a:r>
              <a:rPr lang="en-US" sz="2600" dirty="0"/>
              <a:t>MSc degree in Population Dynamics/Demography (Baltimore)</a:t>
            </a:r>
          </a:p>
          <a:p>
            <a:r>
              <a:rPr lang="en-US" dirty="0"/>
              <a:t>PhD in Statistics (Toronto) </a:t>
            </a:r>
          </a:p>
          <a:p>
            <a:pPr lvl="1"/>
            <a:r>
              <a:rPr lang="en-US" dirty="0"/>
              <a:t>Statistical Genetics: Family based tests of association</a:t>
            </a:r>
          </a:p>
          <a:p>
            <a:r>
              <a:rPr lang="en-US" dirty="0"/>
              <a:t>Postdoc in Statistical Genetics (USC)</a:t>
            </a:r>
          </a:p>
          <a:p>
            <a:r>
              <a:rPr lang="en-US" dirty="0"/>
              <a:t>Assistant Professor of Biostatistics (USC)</a:t>
            </a:r>
          </a:p>
          <a:p>
            <a:pPr marL="457200" lvl="1" indent="0">
              <a:buNone/>
            </a:pPr>
            <a:r>
              <a:rPr lang="en-US" dirty="0"/>
              <a:t>Department of Preventive Medicine</a:t>
            </a:r>
          </a:p>
          <a:p>
            <a:pPr marL="457200" lvl="1" indent="0">
              <a:buNone/>
            </a:pPr>
            <a:r>
              <a:rPr lang="en-US" dirty="0"/>
              <a:t>Keck School of Medicine of USC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93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3827"/>
            <a:ext cx="8623300" cy="840822"/>
          </a:xfrm>
        </p:spPr>
        <p:txBody>
          <a:bodyPr>
            <a:noAutofit/>
          </a:bodyPr>
          <a:lstStyle/>
          <a:p>
            <a:r>
              <a:rPr lang="en-US" sz="3400" dirty="0"/>
              <a:t>Sampling fail: 2016 presidential election polls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7049"/>
            <a:ext cx="8185150" cy="5232136"/>
          </a:xfrm>
        </p:spPr>
        <p:txBody>
          <a:bodyPr/>
          <a:lstStyle/>
          <a:p>
            <a:r>
              <a:rPr lang="en-US" dirty="0"/>
              <a:t>Polls predicted Clinton win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 WRONG! Why?</a:t>
            </a: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8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Likely polling problems: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Nonresponse bias: certain groups of people didn’t respond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Turnout: Sample not representative of election day voters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Late momentum for Trump (many polls stopped mid-Oct)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Dishonesty in response to poll questions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Some state polls (esp. key states) were off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8100" y="6072186"/>
            <a:ext cx="63373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USC poll did get it right: </a:t>
            </a:r>
            <a:br>
              <a:rPr lang="en-US" dirty="0"/>
            </a:br>
            <a:r>
              <a:rPr lang="en-US" sz="1200" dirty="0"/>
              <a:t>https://www.latimes.com/politics/la-na-pol-convention-bounce-20160725-snap-htmlstory.html</a:t>
            </a:r>
          </a:p>
        </p:txBody>
      </p:sp>
      <p:sp>
        <p:nvSpPr>
          <p:cNvPr id="6" name="Rectangle 5"/>
          <p:cNvSpPr/>
          <p:nvPr/>
        </p:nvSpPr>
        <p:spPr>
          <a:xfrm>
            <a:off x="4855859" y="3495788"/>
            <a:ext cx="39833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https://www.nytimes.com/interactive/2016/us/elections/polls.html</a:t>
            </a:r>
            <a:endParaRPr lang="en-US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2" t="25393" r="15139" b="18031"/>
          <a:stretch/>
        </p:blipFill>
        <p:spPr bwMode="auto">
          <a:xfrm>
            <a:off x="5012383" y="825501"/>
            <a:ext cx="3306117" cy="2742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63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sz="4000" dirty="0">
                <a:solidFill>
                  <a:srgbClr val="000090"/>
                </a:solidFill>
                <a:latin typeface="Arial"/>
                <a:cs typeface="Arial"/>
              </a:rPr>
              <a:t>Types of Samples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219200"/>
            <a:ext cx="8153400" cy="533400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Sample of convenience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take who you can get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Easy to obtain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Bias may be a problem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003399"/>
                </a:solidFill>
                <a:latin typeface="Arial"/>
                <a:cs typeface="Arial"/>
              </a:rPr>
              <a:t>Random sample</a:t>
            </a: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 – every individual in the population has an equal chance of being sampled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Ideal: eliminates systematic factors that can bias results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700" dirty="0">
                <a:solidFill>
                  <a:srgbClr val="660066"/>
                </a:solidFill>
                <a:latin typeface="Arial"/>
                <a:cs typeface="Arial"/>
              </a:rPr>
              <a:t>may be difficult to obtain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03399"/>
                </a:solidFill>
              </a:rPr>
              <a:t>More complex random sampling to reduce error/sample size, e.g stratified sampling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81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760BE06-4516-9D40-A4DA-69B92EC1A038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000090"/>
                </a:solidFill>
                <a:latin typeface="Arial"/>
                <a:cs typeface="Arial"/>
              </a:rPr>
              <a:t>Randomness assumption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60066"/>
                </a:solidFill>
                <a:latin typeface="Arial"/>
                <a:cs typeface="Arial"/>
              </a:rPr>
              <a:t>Although most observational studies are not strictly based on a random sample, a good study would attempt to take a sample that is representative of the target population</a:t>
            </a:r>
          </a:p>
          <a:p>
            <a:pPr>
              <a:lnSpc>
                <a:spcPct val="100000"/>
              </a:lnSpc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  <a:cs typeface="Arial"/>
              </a:rPr>
              <a:t>Statistical methods </a:t>
            </a:r>
            <a:r>
              <a:rPr lang="en-US" b="1" dirty="0">
                <a:solidFill>
                  <a:srgbClr val="660066"/>
                </a:solidFill>
                <a:latin typeface="Arial"/>
                <a:cs typeface="Arial"/>
              </a:rPr>
              <a:t>typically assume the sample is random</a:t>
            </a: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endParaRPr lang="en-US" sz="2800" dirty="0">
              <a:solidFill>
                <a:srgbClr val="660066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5248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What I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114425"/>
            <a:ext cx="8572500" cy="5478463"/>
          </a:xfrm>
        </p:spPr>
        <p:txBody>
          <a:bodyPr/>
          <a:lstStyle/>
          <a:p>
            <a:r>
              <a:rPr lang="en-US" sz="2600" dirty="0"/>
              <a:t>Teaching (statistical genetics, Probability, Machine Learning)</a:t>
            </a:r>
          </a:p>
          <a:p>
            <a:r>
              <a:rPr lang="en-US" sz="2600" dirty="0"/>
              <a:t>Mentoring (Ph.D. and Master’s students advisor)</a:t>
            </a:r>
          </a:p>
          <a:p>
            <a:r>
              <a:rPr lang="en-US" sz="2600" dirty="0"/>
              <a:t>Research: </a:t>
            </a:r>
          </a:p>
          <a:p>
            <a:pPr marL="0" indent="0">
              <a:buNone/>
            </a:pPr>
            <a:r>
              <a:rPr lang="en-US" dirty="0"/>
              <a:t>   Methods in Statistical Genomics</a:t>
            </a:r>
          </a:p>
          <a:p>
            <a:pPr lvl="1"/>
            <a:r>
              <a:rPr lang="en-US" dirty="0"/>
              <a:t>Integrative high-dimensional regression </a:t>
            </a:r>
          </a:p>
          <a:p>
            <a:pPr lvl="1"/>
            <a:r>
              <a:rPr lang="en-US" dirty="0"/>
              <a:t>Gene mapping, Gene x gene, Gene x environment interactions</a:t>
            </a:r>
          </a:p>
          <a:p>
            <a:pPr marL="0" indent="0">
              <a:buNone/>
            </a:pPr>
            <a:r>
              <a:rPr lang="en-US" dirty="0"/>
              <a:t>    Applied Projects</a:t>
            </a:r>
          </a:p>
          <a:p>
            <a:pPr lvl="1"/>
            <a:r>
              <a:rPr lang="en-US" dirty="0"/>
              <a:t>Prediction of prostate cancer recurrence after prostatectomy Early detection of ovarian cancer using genomics</a:t>
            </a:r>
          </a:p>
          <a:p>
            <a:pPr lvl="1"/>
            <a:r>
              <a:rPr lang="en-US" dirty="0"/>
              <a:t>Congenital adrenal Hyperplasia: face vs. brain</a:t>
            </a:r>
          </a:p>
          <a:p>
            <a:pPr lvl="1"/>
            <a:r>
              <a:rPr lang="en-US" dirty="0"/>
              <a:t>Gene x environment interactions in colorectal cancer</a:t>
            </a:r>
          </a:p>
          <a:p>
            <a:pPr lvl="1"/>
            <a:r>
              <a:rPr lang="en-US" dirty="0"/>
              <a:t>Health disparities: how to improve Hispanics participation in cancer genomic research.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40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4462"/>
            <a:ext cx="78867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002060"/>
                </a:solidFill>
              </a:rPr>
              <a:t>Things I love about my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357312"/>
            <a:ext cx="8201025" cy="5135562"/>
          </a:xfrm>
        </p:spPr>
        <p:txBody>
          <a:bodyPr/>
          <a:lstStyle/>
          <a:p>
            <a:pPr marL="463550" indent="-463550"/>
            <a:endParaRPr lang="en-US" dirty="0"/>
          </a:p>
          <a:p>
            <a:pPr marL="463550" indent="-463550"/>
            <a:r>
              <a:rPr lang="en-US" dirty="0"/>
              <a:t>Mentoring students</a:t>
            </a:r>
          </a:p>
          <a:p>
            <a:pPr marL="463550" indent="-463550"/>
            <a:r>
              <a:rPr lang="en-US" dirty="0"/>
              <a:t>Applying and learning new techniques (math, stats computing) </a:t>
            </a:r>
          </a:p>
          <a:p>
            <a:pPr marL="463550" indent="-463550"/>
            <a:r>
              <a:rPr lang="en-US" dirty="0"/>
              <a:t>Developing new courses</a:t>
            </a:r>
          </a:p>
          <a:p>
            <a:pPr marL="463550" indent="-463550"/>
            <a:r>
              <a:rPr lang="en-US" dirty="0"/>
              <a:t>Collaborate with many colleagues</a:t>
            </a:r>
          </a:p>
          <a:p>
            <a:pPr marL="463550" indent="-463550"/>
            <a:r>
              <a:rPr lang="en-US" dirty="0"/>
              <a:t>Can pursue own research interests</a:t>
            </a:r>
          </a:p>
          <a:p>
            <a:pPr marL="463550" indent="-463550"/>
            <a:r>
              <a:rPr lang="en-US" dirty="0"/>
              <a:t>Wide range of applied projects </a:t>
            </a:r>
          </a:p>
          <a:p>
            <a:pPr marL="463550" indent="-463550"/>
            <a:r>
              <a:rPr lang="en-US" dirty="0"/>
              <a:t>Flexible schedule</a:t>
            </a:r>
          </a:p>
          <a:p>
            <a:pPr marL="463550" indent="-463550"/>
            <a:endParaRPr lang="en-US" dirty="0"/>
          </a:p>
          <a:p>
            <a:pPr marL="463550" indent="-46355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38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The scientific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a scientific question</a:t>
            </a:r>
          </a:p>
          <a:p>
            <a:r>
              <a:rPr lang="en-US" dirty="0"/>
              <a:t>Form a hypothesis</a:t>
            </a:r>
          </a:p>
          <a:p>
            <a:r>
              <a:rPr lang="en-US" dirty="0"/>
              <a:t>Design an appropriate study</a:t>
            </a:r>
          </a:p>
          <a:p>
            <a:r>
              <a:rPr lang="en-US" dirty="0">
                <a:solidFill>
                  <a:srgbClr val="7030A0"/>
                </a:solidFill>
              </a:rPr>
              <a:t>Make measurements/collect data</a:t>
            </a:r>
          </a:p>
          <a:p>
            <a:r>
              <a:rPr lang="en-US" dirty="0">
                <a:solidFill>
                  <a:srgbClr val="7030A0"/>
                </a:solidFill>
              </a:rPr>
              <a:t>Analyze the data</a:t>
            </a:r>
          </a:p>
          <a:p>
            <a:r>
              <a:rPr lang="en-US" dirty="0"/>
              <a:t>Make conclusions</a:t>
            </a:r>
          </a:p>
          <a:p>
            <a:r>
              <a:rPr lang="en-US" dirty="0"/>
              <a:t>Communicate the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5</a:t>
            </a:fld>
            <a:endParaRPr lang="en-US" dirty="0"/>
          </a:p>
        </p:txBody>
      </p:sp>
      <p:pic>
        <p:nvPicPr>
          <p:cNvPr id="1030" name="Picture 6" descr="https://png2.kisspng.com/sh/23ae7aeb758627c2c528d34c872cec25/L0KzQYm3VsA2N5JxkJH0aYP2gLBuTgF2baR5gdH3LX3kgry0gB9ueKZ5feQ2aXPyfsS0kgVme6Vuh9C2aXPyfn68gsE4PGgAedRrY0DoRnA6WMc0OWo6SKMAMki1RYO6UcQ4Pmo2RuJ3Zx==/kisspng-question-mark-computer-icons-question-icon-5b17479abbc0e6.387319501528252314769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950" y="413951"/>
            <a:ext cx="1606686" cy="176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90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30663" y="838200"/>
            <a:ext cx="3717737" cy="2819400"/>
            <a:chOff x="2286000" y="1574989"/>
            <a:chExt cx="4022537" cy="3708022"/>
          </a:xfrm>
        </p:grpSpPr>
        <p:sp>
          <p:nvSpPr>
            <p:cNvPr id="7" name="Freeform 6"/>
            <p:cNvSpPr/>
            <p:nvPr/>
          </p:nvSpPr>
          <p:spPr>
            <a:xfrm>
              <a:off x="2286000" y="1574989"/>
              <a:ext cx="4022537" cy="3708022"/>
            </a:xfrm>
            <a:custGeom>
              <a:avLst/>
              <a:gdLst>
                <a:gd name="connsiteX0" fmla="*/ 0 w 4755961"/>
                <a:gd name="connsiteY0" fmla="*/ 1854011 h 3708022"/>
                <a:gd name="connsiteX1" fmla="*/ 2377981 w 4755961"/>
                <a:gd name="connsiteY1" fmla="*/ 0 h 3708022"/>
                <a:gd name="connsiteX2" fmla="*/ 4755962 w 4755961"/>
                <a:gd name="connsiteY2" fmla="*/ 1854011 h 3708022"/>
                <a:gd name="connsiteX3" fmla="*/ 2377981 w 4755961"/>
                <a:gd name="connsiteY3" fmla="*/ 3708022 h 3708022"/>
                <a:gd name="connsiteX4" fmla="*/ 0 w 4755961"/>
                <a:gd name="connsiteY4" fmla="*/ 1854011 h 37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5961" h="3708022">
                  <a:moveTo>
                    <a:pt x="0" y="1854011"/>
                  </a:moveTo>
                  <a:cubicBezTo>
                    <a:pt x="0" y="830069"/>
                    <a:pt x="1064658" y="0"/>
                    <a:pt x="2377981" y="0"/>
                  </a:cubicBezTo>
                  <a:cubicBezTo>
                    <a:pt x="3691304" y="0"/>
                    <a:pt x="4755962" y="830069"/>
                    <a:pt x="4755962" y="1854011"/>
                  </a:cubicBezTo>
                  <a:cubicBezTo>
                    <a:pt x="4755962" y="2877953"/>
                    <a:pt x="3691304" y="3708022"/>
                    <a:pt x="2377981" y="3708022"/>
                  </a:cubicBezTo>
                  <a:cubicBezTo>
                    <a:pt x="1064658" y="3708022"/>
                    <a:pt x="0" y="2877953"/>
                    <a:pt x="0" y="1854011"/>
                  </a:cubicBezTo>
                  <a:close/>
                </a:path>
              </a:pathLst>
            </a:custGeom>
            <a:solidFill>
              <a:srgbClr val="ADEDCE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64120" tIns="437255" rIns="1349666" bIns="437256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  <p:sp>
          <p:nvSpPr>
            <p:cNvPr id="8" name="Freeform 7"/>
            <p:cNvSpPr/>
            <p:nvPr/>
          </p:nvSpPr>
          <p:spPr>
            <a:xfrm rot="1500000">
              <a:off x="3755152" y="3447614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3200400" y="12748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Population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685800" y="2579067"/>
            <a:ext cx="3962401" cy="2831133"/>
            <a:chOff x="3678952" y="2552591"/>
            <a:chExt cx="4705351" cy="4044476"/>
          </a:xfrm>
        </p:grpSpPr>
        <p:cxnSp>
          <p:nvCxnSpPr>
            <p:cNvPr id="10" name="Straight Connector 9"/>
            <p:cNvCxnSpPr>
              <a:stCxn id="8" idx="0"/>
            </p:cNvCxnSpPr>
            <p:nvPr/>
          </p:nvCxnSpPr>
          <p:spPr bwMode="auto">
            <a:xfrm flipH="1">
              <a:off x="3678952" y="2552591"/>
              <a:ext cx="3864649" cy="3282476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4898154" y="3549067"/>
              <a:ext cx="3486149" cy="213360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 rot="1500000">
              <a:off x="3678952" y="5149225"/>
              <a:ext cx="1195207" cy="1447842"/>
            </a:xfrm>
            <a:custGeom>
              <a:avLst/>
              <a:gdLst>
                <a:gd name="connsiteX0" fmla="*/ 0 w 1195207"/>
                <a:gd name="connsiteY0" fmla="*/ 723921 h 1447842"/>
                <a:gd name="connsiteX1" fmla="*/ 597604 w 1195207"/>
                <a:gd name="connsiteY1" fmla="*/ 0 h 1447842"/>
                <a:gd name="connsiteX2" fmla="*/ 1195208 w 1195207"/>
                <a:gd name="connsiteY2" fmla="*/ 723921 h 1447842"/>
                <a:gd name="connsiteX3" fmla="*/ 597604 w 1195207"/>
                <a:gd name="connsiteY3" fmla="*/ 1447842 h 1447842"/>
                <a:gd name="connsiteX4" fmla="*/ 0 w 1195207"/>
                <a:gd name="connsiteY4" fmla="*/ 723921 h 1447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5207" h="1447842">
                  <a:moveTo>
                    <a:pt x="0" y="723921"/>
                  </a:moveTo>
                  <a:cubicBezTo>
                    <a:pt x="0" y="324110"/>
                    <a:pt x="267556" y="0"/>
                    <a:pt x="597604" y="0"/>
                  </a:cubicBezTo>
                  <a:cubicBezTo>
                    <a:pt x="927652" y="0"/>
                    <a:pt x="1195208" y="324110"/>
                    <a:pt x="1195208" y="723921"/>
                  </a:cubicBezTo>
                  <a:cubicBezTo>
                    <a:pt x="1195208" y="1123732"/>
                    <a:pt x="927652" y="1447842"/>
                    <a:pt x="597604" y="1447842"/>
                  </a:cubicBezTo>
                  <a:cubicBezTo>
                    <a:pt x="267556" y="1447842"/>
                    <a:pt x="0" y="1123732"/>
                    <a:pt x="0" y="723921"/>
                  </a:cubicBezTo>
                  <a:close/>
                </a:path>
              </a:pathLst>
            </a:custGeom>
            <a:solidFill>
              <a:srgbClr val="91CAE6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339181" tIns="170731" rIns="166897" bIns="170731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500" kern="12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81000" y="5542002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Sample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3"/>
          <a:srcRect l="41097" t="23602" b="9948"/>
          <a:stretch/>
        </p:blipFill>
        <p:spPr>
          <a:xfrm>
            <a:off x="2971800" y="4606036"/>
            <a:ext cx="1905000" cy="1947164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 bwMode="auto">
          <a:xfrm>
            <a:off x="2819400" y="5943600"/>
            <a:ext cx="838200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8" name="Right Arrow 47"/>
          <p:cNvSpPr/>
          <p:nvPr/>
        </p:nvSpPr>
        <p:spPr bwMode="auto">
          <a:xfrm>
            <a:off x="1905000" y="5611368"/>
            <a:ext cx="978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48000" y="3962400"/>
            <a:ext cx="2286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660066"/>
                </a:solidFill>
                <a:latin typeface="Arial"/>
              </a:rPr>
              <a:t>   Data</a:t>
            </a:r>
          </a:p>
        </p:txBody>
      </p:sp>
      <p:sp>
        <p:nvSpPr>
          <p:cNvPr id="21" name="Right Arrow 20"/>
          <p:cNvSpPr/>
          <p:nvPr/>
        </p:nvSpPr>
        <p:spPr bwMode="auto">
          <a:xfrm>
            <a:off x="5029200" y="5638800"/>
            <a:ext cx="1740408" cy="484632"/>
          </a:xfrm>
          <a:prstGeom prst="rightArrow">
            <a:avLst/>
          </a:prstGeom>
          <a:solidFill>
            <a:schemeClr val="tx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53000" y="3733800"/>
            <a:ext cx="2133600" cy="175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000090"/>
                </a:solidFill>
                <a:latin typeface="Arial"/>
              </a:rPr>
              <a:t>Data description and analysis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8000" y="5294293"/>
            <a:ext cx="274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Results and</a:t>
            </a:r>
          </a:p>
          <a:p>
            <a:r>
              <a:rPr lang="en-US" sz="2700" b="1" dirty="0">
                <a:solidFill>
                  <a:srgbClr val="660066"/>
                </a:solidFill>
                <a:latin typeface="Arial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DC7B8-3BD7-154F-8B87-722916B663BF}"/>
              </a:ext>
            </a:extLst>
          </p:cNvPr>
          <p:cNvSpPr txBox="1"/>
          <p:nvPr/>
        </p:nvSpPr>
        <p:spPr>
          <a:xfrm>
            <a:off x="880533" y="663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4FA8C-328F-7846-BFE0-6DB3992B4525}"/>
              </a:ext>
            </a:extLst>
          </p:cNvPr>
          <p:cNvSpPr txBox="1"/>
          <p:nvPr/>
        </p:nvSpPr>
        <p:spPr>
          <a:xfrm>
            <a:off x="423333" y="6536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2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23319136"/>
              </p:ext>
            </p:extLst>
          </p:nvPr>
        </p:nvGraphicFramePr>
        <p:xfrm>
          <a:off x="1431700" y="1649797"/>
          <a:ext cx="5816600" cy="42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400" dirty="0">
                <a:solidFill>
                  <a:srgbClr val="002060"/>
                </a:solidFill>
              </a:rPr>
              <a:t>Defining your Population: Population to Sample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70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01781383"/>
              </p:ext>
            </p:extLst>
          </p:nvPr>
        </p:nvGraphicFramePr>
        <p:xfrm>
          <a:off x="1431700" y="1223158"/>
          <a:ext cx="5816600" cy="5133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799" y="205472"/>
            <a:ext cx="8461829" cy="1325563"/>
          </a:xfrm>
          <a:noFill/>
        </p:spPr>
        <p:txBody>
          <a:bodyPr>
            <a:normAutofit/>
          </a:bodyPr>
          <a:lstStyle/>
          <a:p>
            <a:pPr marL="517525" lvl="1" indent="-517525"/>
            <a:r>
              <a:rPr lang="en-US" sz="2200" dirty="0">
                <a:solidFill>
                  <a:srgbClr val="C00000"/>
                </a:solidFill>
              </a:rPr>
              <a:t>Does elevated systolic blood pressure (BP) increase risk of dementia in elderly persons?</a:t>
            </a:r>
          </a:p>
        </p:txBody>
      </p:sp>
      <p:sp>
        <p:nvSpPr>
          <p:cNvPr id="6" name="Left Arrow Callout 5"/>
          <p:cNvSpPr/>
          <p:nvPr/>
        </p:nvSpPr>
        <p:spPr>
          <a:xfrm>
            <a:off x="5965129" y="1787255"/>
            <a:ext cx="1825387" cy="990091"/>
          </a:xfrm>
          <a:prstGeom prst="leftArrowCallout">
            <a:avLst/>
          </a:prstGeom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want to generalize to</a:t>
            </a:r>
          </a:p>
        </p:txBody>
      </p:sp>
      <p:sp>
        <p:nvSpPr>
          <p:cNvPr id="7" name="Left Arrow Callout 6"/>
          <p:cNvSpPr/>
          <p:nvPr/>
        </p:nvSpPr>
        <p:spPr>
          <a:xfrm>
            <a:off x="5868266" y="2811367"/>
            <a:ext cx="1915472" cy="990091"/>
          </a:xfrm>
          <a:prstGeom prst="leftArrowCallout">
            <a:avLst/>
          </a:prstGeom>
          <a:solidFill>
            <a:schemeClr val="accent6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have access to</a:t>
            </a:r>
          </a:p>
        </p:txBody>
      </p:sp>
      <p:sp>
        <p:nvSpPr>
          <p:cNvPr id="8" name="Left Arrow Callout 7"/>
          <p:cNvSpPr/>
          <p:nvPr/>
        </p:nvSpPr>
        <p:spPr>
          <a:xfrm>
            <a:off x="5614005" y="3857589"/>
            <a:ext cx="2527632" cy="990091"/>
          </a:xfrm>
          <a:prstGeom prst="leftArrowCallout">
            <a:avLst/>
          </a:prstGeom>
          <a:solidFill>
            <a:srgbClr val="9BBB59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you plan to sample</a:t>
            </a:r>
          </a:p>
        </p:txBody>
      </p:sp>
      <p:sp>
        <p:nvSpPr>
          <p:cNvPr id="9" name="Left Arrow Callout 8"/>
          <p:cNvSpPr/>
          <p:nvPr/>
        </p:nvSpPr>
        <p:spPr>
          <a:xfrm>
            <a:off x="4923866" y="4881113"/>
            <a:ext cx="2870534" cy="990091"/>
          </a:xfrm>
          <a:prstGeom prst="leftArrowCallout">
            <a:avLst/>
          </a:prstGeom>
          <a:solidFill>
            <a:srgbClr val="B3A2C7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sample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42C-985E-034B-BB41-2A1F3109AE7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5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Arial"/>
              </a:rPr>
              <a:t>Parameters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8610600" cy="5334000"/>
          </a:xfrm>
        </p:spPr>
        <p:txBody>
          <a:bodyPr/>
          <a:lstStyle/>
          <a:p>
            <a:pPr marL="517525" lvl="1" indent="-517525">
              <a:lnSpc>
                <a:spcPct val="10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Parameters are characteristics of the population we want to study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  <a:p>
            <a:pPr marL="517525" lvl="1" indent="-517525"/>
            <a:r>
              <a:rPr lang="en-US" dirty="0">
                <a:solidFill>
                  <a:srgbClr val="C00000"/>
                </a:solidFill>
              </a:rPr>
              <a:t>Example: Does elevated systolic blood pressure (BP) increase risk of dementia in elderly persons?</a:t>
            </a:r>
          </a:p>
          <a:p>
            <a:pPr marL="517525" lvl="1" indent="-517525">
              <a:lnSpc>
                <a:spcPct val="90000"/>
              </a:lnSpc>
            </a:pPr>
            <a:r>
              <a:rPr lang="en-US" dirty="0">
                <a:solidFill>
                  <a:srgbClr val="660066"/>
                </a:solidFill>
                <a:latin typeface="Arial"/>
              </a:rPr>
              <a:t>				</a:t>
            </a:r>
          </a:p>
          <a:p>
            <a:pPr marL="517525" lvl="1" indent="-517525">
              <a:lnSpc>
                <a:spcPct val="90000"/>
              </a:lnSpc>
            </a:pPr>
            <a:endParaRPr lang="en-US" dirty="0">
              <a:solidFill>
                <a:srgbClr val="660066"/>
              </a:solidFill>
              <a:latin typeface="Arial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DEC68B-4704-DB47-8A4F-57A8E2AE1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14194"/>
              </p:ext>
            </p:extLst>
          </p:nvPr>
        </p:nvGraphicFramePr>
        <p:xfrm>
          <a:off x="1320053" y="3671663"/>
          <a:ext cx="6503894" cy="1890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907">
                  <a:extLst>
                    <a:ext uri="{9D8B030D-6E8A-4147-A177-3AD203B41FA5}">
                      <a16:colId xmlns:a16="http://schemas.microsoft.com/office/drawing/2014/main" val="48282134"/>
                    </a:ext>
                  </a:extLst>
                </a:gridCol>
                <a:gridCol w="3294987">
                  <a:extLst>
                    <a:ext uri="{9D8B030D-6E8A-4147-A177-3AD203B41FA5}">
                      <a16:colId xmlns:a16="http://schemas.microsoft.com/office/drawing/2014/main" val="105499138"/>
                    </a:ext>
                  </a:extLst>
                </a:gridCol>
              </a:tblGrid>
              <a:tr h="4449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006802"/>
                  </a:ext>
                </a:extLst>
              </a:tr>
              <a:tr h="1446011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  <a:p>
                      <a:pPr algn="ctr"/>
                      <a:r>
                        <a:rPr lang="en-US" sz="1800" dirty="0"/>
                        <a:t>US residents, age &gt;70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Mean blood pressure (BP)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Correlation between BP and cognitive test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66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86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10280</TotalTime>
  <Words>1363</Words>
  <Application>Microsoft Macintosh PowerPoint</Application>
  <PresentationFormat>On-screen Show (4:3)</PresentationFormat>
  <Paragraphs>260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Times New Roman</vt:lpstr>
      <vt:lpstr>Office Theme</vt:lpstr>
      <vt:lpstr>Inference: estimation</vt:lpstr>
      <vt:lpstr>My Career Path </vt:lpstr>
      <vt:lpstr>What I do</vt:lpstr>
      <vt:lpstr>Things I love about my job</vt:lpstr>
      <vt:lpstr>The scientific method</vt:lpstr>
      <vt:lpstr>PowerPoint Presentation</vt:lpstr>
      <vt:lpstr>Defining your Population: Population to Sample</vt:lpstr>
      <vt:lpstr>Does elevated systolic blood pressure (BP) increase risk of dementia in elderly persons?</vt:lpstr>
      <vt:lpstr>Parameters</vt:lpstr>
      <vt:lpstr>Estimates</vt:lpstr>
      <vt:lpstr>How is it possible to learn about an entire population just by looking at small portion of it? </vt:lpstr>
      <vt:lpstr>Error I</vt:lpstr>
      <vt:lpstr>Example</vt:lpstr>
      <vt:lpstr>Example</vt:lpstr>
      <vt:lpstr>Example</vt:lpstr>
      <vt:lpstr>Example</vt:lpstr>
      <vt:lpstr>Example</vt:lpstr>
      <vt:lpstr>Example</vt:lpstr>
      <vt:lpstr>Error II</vt:lpstr>
      <vt:lpstr>Sampling fail: 2016 presidential election polls</vt:lpstr>
      <vt:lpstr>Types of Samples</vt:lpstr>
      <vt:lpstr>Randomness assumption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Siegmund</dc:creator>
  <cp:lastModifiedBy>Kimberly Siegmund</cp:lastModifiedBy>
  <cp:revision>143</cp:revision>
  <cp:lastPrinted>2019-06-16T04:00:00Z</cp:lastPrinted>
  <dcterms:created xsi:type="dcterms:W3CDTF">2019-04-30T18:25:21Z</dcterms:created>
  <dcterms:modified xsi:type="dcterms:W3CDTF">2023-06-20T06:22:11Z</dcterms:modified>
</cp:coreProperties>
</file>

<file path=docProps/thumbnail.jpeg>
</file>